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906000" cy="6858000" type="A4"/>
  <p:notesSz cx="9906000" cy="6858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446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5980"/>
            <a:ext cx="84201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2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1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Source: </a:t>
            </a:r>
            <a:r>
              <a:rPr spc="-5" dirty="0"/>
              <a:t>Rating </a:t>
            </a:r>
            <a:r>
              <a:rPr dirty="0"/>
              <a:t>agency </a:t>
            </a:r>
            <a:r>
              <a:rPr spc="-5" dirty="0"/>
              <a:t>press</a:t>
            </a:r>
            <a:r>
              <a:rPr spc="-70" dirty="0"/>
              <a:t> </a:t>
            </a:r>
            <a:r>
              <a:rPr spc="-5" dirty="0"/>
              <a:t>releases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1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Source: </a:t>
            </a:r>
            <a:r>
              <a:rPr spc="-5" dirty="0"/>
              <a:t>Rating </a:t>
            </a:r>
            <a:r>
              <a:rPr dirty="0"/>
              <a:t>agency </a:t>
            </a:r>
            <a:r>
              <a:rPr spc="-5" dirty="0"/>
              <a:t>press</a:t>
            </a:r>
            <a:r>
              <a:rPr spc="-70" dirty="0"/>
              <a:t> </a:t>
            </a:r>
            <a:r>
              <a:rPr spc="-5" dirty="0"/>
              <a:t>releases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9530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0159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1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Source: </a:t>
            </a:r>
            <a:r>
              <a:rPr spc="-5" dirty="0"/>
              <a:t>Rating </a:t>
            </a:r>
            <a:r>
              <a:rPr dirty="0"/>
              <a:t>agency </a:t>
            </a:r>
            <a:r>
              <a:rPr spc="-5" dirty="0"/>
              <a:t>press</a:t>
            </a:r>
            <a:r>
              <a:rPr spc="-70" dirty="0"/>
              <a:t> </a:t>
            </a:r>
            <a:r>
              <a:rPr spc="-5" dirty="0"/>
              <a:t>releases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1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Source: </a:t>
            </a:r>
            <a:r>
              <a:rPr spc="-5" dirty="0"/>
              <a:t>Rating </a:t>
            </a:r>
            <a:r>
              <a:rPr dirty="0"/>
              <a:t>agency </a:t>
            </a:r>
            <a:r>
              <a:rPr spc="-5" dirty="0"/>
              <a:t>press</a:t>
            </a:r>
            <a:r>
              <a:rPr spc="-70" dirty="0"/>
              <a:t> </a:t>
            </a:r>
            <a:r>
              <a:rPr spc="-5" dirty="0"/>
              <a:t>releases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1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Source: </a:t>
            </a:r>
            <a:r>
              <a:rPr spc="-5" dirty="0"/>
              <a:t>Rating </a:t>
            </a:r>
            <a:r>
              <a:rPr dirty="0"/>
              <a:t>agency </a:t>
            </a:r>
            <a:r>
              <a:rPr spc="-5" dirty="0"/>
              <a:t>press</a:t>
            </a:r>
            <a:r>
              <a:rPr spc="-70" dirty="0"/>
              <a:t> </a:t>
            </a:r>
            <a:r>
              <a:rPr spc="-5" dirty="0"/>
              <a:t>releases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08037" y="6410325"/>
            <a:ext cx="9077325" cy="1682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76225" y="6330950"/>
            <a:ext cx="492125" cy="35718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961" y="403606"/>
            <a:ext cx="9859645" cy="116839"/>
          </a:xfrm>
          <a:custGeom>
            <a:avLst/>
            <a:gdLst/>
            <a:ahLst/>
            <a:cxnLst/>
            <a:rect l="l" t="t" r="r" b="b"/>
            <a:pathLst>
              <a:path w="9859645" h="116840">
                <a:moveTo>
                  <a:pt x="9530706" y="0"/>
                </a:moveTo>
                <a:lnTo>
                  <a:pt x="0" y="889"/>
                </a:lnTo>
                <a:lnTo>
                  <a:pt x="0" y="116332"/>
                </a:lnTo>
                <a:lnTo>
                  <a:pt x="4936617" y="114606"/>
                </a:lnTo>
                <a:lnTo>
                  <a:pt x="4934148" y="114415"/>
                </a:lnTo>
                <a:lnTo>
                  <a:pt x="9859255" y="113792"/>
                </a:lnTo>
                <a:lnTo>
                  <a:pt x="9530706" y="0"/>
                </a:lnTo>
                <a:close/>
              </a:path>
            </a:pathLst>
          </a:custGeom>
          <a:solidFill>
            <a:srgbClr val="336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103251"/>
            <a:ext cx="9046337" cy="12279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253480"/>
            <a:ext cx="9618853" cy="15024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0"/>
            <a:ext cx="9208770" cy="329565"/>
          </a:xfrm>
          <a:custGeom>
            <a:avLst/>
            <a:gdLst/>
            <a:ahLst/>
            <a:cxnLst/>
            <a:rect l="l" t="t" r="r" b="b"/>
            <a:pathLst>
              <a:path w="9208770" h="329565">
                <a:moveTo>
                  <a:pt x="8718169" y="118872"/>
                </a:moveTo>
                <a:lnTo>
                  <a:pt x="8583828" y="71501"/>
                </a:lnTo>
                <a:lnTo>
                  <a:pt x="8528063" y="52641"/>
                </a:lnTo>
                <a:lnTo>
                  <a:pt x="8478456" y="36842"/>
                </a:lnTo>
                <a:lnTo>
                  <a:pt x="8433918" y="24003"/>
                </a:lnTo>
                <a:lnTo>
                  <a:pt x="8393366" y="14008"/>
                </a:lnTo>
                <a:lnTo>
                  <a:pt x="8355698" y="6743"/>
                </a:lnTo>
                <a:lnTo>
                  <a:pt x="8299729" y="914"/>
                </a:lnTo>
                <a:lnTo>
                  <a:pt x="8284718" y="0"/>
                </a:lnTo>
                <a:lnTo>
                  <a:pt x="3827805" y="914"/>
                </a:lnTo>
                <a:lnTo>
                  <a:pt x="0" y="12"/>
                </a:lnTo>
                <a:lnTo>
                  <a:pt x="0" y="124079"/>
                </a:lnTo>
                <a:lnTo>
                  <a:pt x="8718169" y="118872"/>
                </a:lnTo>
                <a:close/>
              </a:path>
              <a:path w="9208770" h="329565">
                <a:moveTo>
                  <a:pt x="9208643" y="307594"/>
                </a:moveTo>
                <a:lnTo>
                  <a:pt x="9111412" y="269151"/>
                </a:lnTo>
                <a:lnTo>
                  <a:pt x="9082316" y="258076"/>
                </a:lnTo>
                <a:lnTo>
                  <a:pt x="9070061" y="254330"/>
                </a:lnTo>
                <a:lnTo>
                  <a:pt x="9044673" y="245021"/>
                </a:lnTo>
                <a:lnTo>
                  <a:pt x="8944229" y="206502"/>
                </a:lnTo>
                <a:lnTo>
                  <a:pt x="0" y="207899"/>
                </a:lnTo>
                <a:lnTo>
                  <a:pt x="0" y="329133"/>
                </a:lnTo>
                <a:lnTo>
                  <a:pt x="2615679" y="322402"/>
                </a:lnTo>
                <a:lnTo>
                  <a:pt x="4405185" y="314096"/>
                </a:lnTo>
                <a:lnTo>
                  <a:pt x="4376394" y="312889"/>
                </a:lnTo>
                <a:lnTo>
                  <a:pt x="9208643" y="307594"/>
                </a:lnTo>
                <a:close/>
              </a:path>
            </a:pathLst>
          </a:custGeom>
          <a:solidFill>
            <a:srgbClr val="336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314833"/>
            <a:ext cx="9744710" cy="295275"/>
          </a:xfrm>
          <a:custGeom>
            <a:avLst/>
            <a:gdLst/>
            <a:ahLst/>
            <a:cxnLst/>
            <a:rect l="l" t="t" r="r" b="b"/>
            <a:pathLst>
              <a:path w="9744710" h="295275">
                <a:moveTo>
                  <a:pt x="6427978" y="0"/>
                </a:moveTo>
                <a:lnTo>
                  <a:pt x="0" y="0"/>
                </a:lnTo>
                <a:lnTo>
                  <a:pt x="0" y="77470"/>
                </a:lnTo>
                <a:lnTo>
                  <a:pt x="6354318" y="77470"/>
                </a:lnTo>
                <a:lnTo>
                  <a:pt x="6632194" y="295275"/>
                </a:lnTo>
                <a:lnTo>
                  <a:pt x="9742678" y="295275"/>
                </a:lnTo>
                <a:lnTo>
                  <a:pt x="9744329" y="196850"/>
                </a:lnTo>
                <a:lnTo>
                  <a:pt x="6680834" y="196850"/>
                </a:lnTo>
                <a:lnTo>
                  <a:pt x="6427978" y="0"/>
                </a:lnTo>
                <a:close/>
              </a:path>
            </a:pathLst>
          </a:custGeom>
          <a:solidFill>
            <a:srgbClr val="E4F4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374904"/>
            <a:ext cx="9746615" cy="466725"/>
          </a:xfrm>
          <a:custGeom>
            <a:avLst/>
            <a:gdLst/>
            <a:ahLst/>
            <a:cxnLst/>
            <a:rect l="l" t="t" r="r" b="b"/>
            <a:pathLst>
              <a:path w="9746615" h="466725">
                <a:moveTo>
                  <a:pt x="6345936" y="0"/>
                </a:moveTo>
                <a:lnTo>
                  <a:pt x="0" y="0"/>
                </a:lnTo>
                <a:lnTo>
                  <a:pt x="0" y="466471"/>
                </a:lnTo>
                <a:lnTo>
                  <a:pt x="9746107" y="466471"/>
                </a:lnTo>
                <a:lnTo>
                  <a:pt x="9746107" y="226060"/>
                </a:lnTo>
                <a:lnTo>
                  <a:pt x="6644005" y="226060"/>
                </a:lnTo>
                <a:lnTo>
                  <a:pt x="63459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0887" y="608533"/>
            <a:ext cx="8904224" cy="329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5300" y="1577340"/>
            <a:ext cx="89154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806602" y="6574744"/>
            <a:ext cx="1278255" cy="122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1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Source: </a:t>
            </a:r>
            <a:r>
              <a:rPr spc="-5" dirty="0"/>
              <a:t>Rating </a:t>
            </a:r>
            <a:r>
              <a:rPr dirty="0"/>
              <a:t>agency </a:t>
            </a:r>
            <a:r>
              <a:rPr spc="-5" dirty="0"/>
              <a:t>press</a:t>
            </a:r>
            <a:r>
              <a:rPr spc="-70" dirty="0"/>
              <a:t> </a:t>
            </a:r>
            <a:r>
              <a:rPr spc="-5" dirty="0"/>
              <a:t>releases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530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3232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0654" y="420518"/>
            <a:ext cx="507682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МЕЖДУНАРОДНЫЕ </a:t>
            </a:r>
            <a:r>
              <a:rPr spc="-5" dirty="0"/>
              <a:t>КРЕДИТНЫЕ</a:t>
            </a:r>
            <a:r>
              <a:rPr spc="55" dirty="0"/>
              <a:t> </a:t>
            </a:r>
            <a:r>
              <a:rPr spc="-10" dirty="0"/>
              <a:t>РЕЙТИНГИ</a:t>
            </a:r>
          </a:p>
        </p:txBody>
      </p:sp>
      <p:sp>
        <p:nvSpPr>
          <p:cNvPr id="3" name="object 3"/>
          <p:cNvSpPr/>
          <p:nvPr/>
        </p:nvSpPr>
        <p:spPr>
          <a:xfrm>
            <a:off x="531454" y="805931"/>
            <a:ext cx="1285875" cy="3619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3204" y="2847105"/>
            <a:ext cx="1379186" cy="2780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1454" y="4272751"/>
            <a:ext cx="908876" cy="49396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442966"/>
              </p:ext>
            </p:extLst>
          </p:nvPr>
        </p:nvGraphicFramePr>
        <p:xfrm>
          <a:off x="497797" y="4800581"/>
          <a:ext cx="8423274" cy="7065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51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9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95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31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3756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750" dirty="0">
                        <a:latin typeface="Times New Roman"/>
                        <a:cs typeface="Times New Roman"/>
                      </a:endParaRPr>
                    </a:p>
                    <a:p>
                      <a:pPr marL="4155440">
                        <a:lnSpc>
                          <a:spcPct val="100000"/>
                        </a:lnSpc>
                        <a:tabLst>
                          <a:tab pos="5925820" algn="l"/>
                          <a:tab pos="7480300" algn="l"/>
                        </a:tabLst>
                      </a:pPr>
                      <a:r>
                        <a:rPr sz="800" b="1" spc="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КРЕДИТНЫ</a:t>
                      </a:r>
                      <a:r>
                        <a:rPr sz="800" b="1" spc="-13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Й </a:t>
                      </a:r>
                      <a:r>
                        <a:rPr sz="800" b="1" spc="6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РЕЙТИНГ	</a:t>
                      </a:r>
                      <a:r>
                        <a:rPr sz="1200" b="1" spc="7" baseline="3472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ДАТА </a:t>
                      </a:r>
                      <a:r>
                        <a:rPr sz="1200" b="1" spc="150" baseline="3472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200" b="1" spc="15" baseline="3472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ОБЗОРА	</a:t>
                      </a:r>
                      <a:r>
                        <a:rPr sz="1200" b="1" spc="52" baseline="3472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ПР</a:t>
                      </a:r>
                      <a:r>
                        <a:rPr sz="1200" b="1" spc="-209" baseline="3472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200" b="1" spc="52" baseline="3472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ОГ</a:t>
                      </a:r>
                      <a:r>
                        <a:rPr sz="1200" b="1" spc="-202" baseline="3472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200" b="1" spc="75" baseline="3472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НОЗ</a:t>
                      </a:r>
                      <a:endParaRPr sz="1200" baseline="3472" dirty="0">
                        <a:latin typeface="Tahoma"/>
                        <a:cs typeface="Tahoma"/>
                      </a:endParaRPr>
                    </a:p>
                  </a:txBody>
                  <a:tcPr marL="0" marR="0" marT="6350" marB="0"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F468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7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Д</a:t>
                      </a:r>
                      <a:r>
                        <a:rPr sz="800" b="1" spc="-12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45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ОЛГ</a:t>
                      </a:r>
                      <a:r>
                        <a:rPr sz="800" b="1" spc="-12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5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ОСРОЧ</a:t>
                      </a:r>
                      <a:r>
                        <a:rPr sz="800" b="1" spc="3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НЫ</a:t>
                      </a:r>
                      <a:r>
                        <a:rPr sz="800" b="1" spc="-1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Й</a:t>
                      </a:r>
                      <a:r>
                        <a:rPr lang="en-US" sz="800" b="1" spc="95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РЕЙТ</a:t>
                      </a:r>
                      <a:r>
                        <a:rPr sz="800" b="1" spc="4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ИНГ</a:t>
                      </a:r>
                      <a:r>
                        <a:rPr lang="en-US" sz="800" b="1" spc="4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5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–</a:t>
                      </a:r>
                      <a:r>
                        <a:rPr lang="en-US" sz="800" b="1" spc="-5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В</a:t>
                      </a:r>
                      <a:r>
                        <a:rPr sz="800" b="1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5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ИНОСТ</a:t>
                      </a:r>
                      <a:r>
                        <a:rPr sz="800" b="1" spc="6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РАННО</a:t>
                      </a:r>
                      <a:r>
                        <a:rPr sz="800" b="1" spc="-1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Й</a:t>
                      </a:r>
                      <a:r>
                        <a:rPr sz="800" b="1" spc="75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55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ВАЛЮТ</a:t>
                      </a:r>
                      <a:r>
                        <a:rPr sz="800" b="1" spc="-1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Е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58039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spc="-85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BB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lang="ru-RU" sz="1000" spc="-5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       </a:t>
                      </a:r>
                      <a:r>
                        <a:rPr lang="en-US" sz="1000" spc="-5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9 </a:t>
                      </a:r>
                      <a:r>
                        <a:rPr lang="ru-RU" sz="1000" spc="-5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марта</a:t>
                      </a:r>
                      <a:r>
                        <a:rPr sz="1000" spc="-4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202</a:t>
                      </a:r>
                      <a:r>
                        <a:rPr lang="ru-RU" sz="1000" spc="-1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03505" marB="0"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98450">
                        <a:lnSpc>
                          <a:spcPts val="1025"/>
                        </a:lnSpc>
                      </a:pPr>
                      <a:r>
                        <a:rPr lang="ru-RU" sz="1000" dirty="0">
                          <a:solidFill>
                            <a:srgbClr val="6C6D7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Стабильный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03505" marB="0"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116255"/>
              </p:ext>
            </p:extLst>
          </p:nvPr>
        </p:nvGraphicFramePr>
        <p:xfrm>
          <a:off x="499704" y="1245746"/>
          <a:ext cx="8421367" cy="5560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27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3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6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0737">
                <a:tc gridSpan="4">
                  <a:txBody>
                    <a:bodyPr/>
                    <a:lstStyle/>
                    <a:p>
                      <a:pPr marL="4248150">
                        <a:lnSpc>
                          <a:spcPct val="100000"/>
                        </a:lnSpc>
                        <a:spcBef>
                          <a:spcPts val="775"/>
                        </a:spcBef>
                        <a:tabLst>
                          <a:tab pos="5815330" algn="l"/>
                          <a:tab pos="7395845" algn="l"/>
                        </a:tabLst>
                      </a:pPr>
                      <a:r>
                        <a:rPr sz="8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КРЕДИТНЫЙ</a:t>
                      </a:r>
                      <a:r>
                        <a:rPr sz="800" b="1" spc="7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РЕЙТИНГ	</a:t>
                      </a:r>
                      <a:r>
                        <a:rPr sz="1200" b="1" spc="7" baseline="3472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ДАТА </a:t>
                      </a:r>
                      <a:r>
                        <a:rPr sz="1200" b="1" spc="150" baseline="3472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200" b="1" spc="15" baseline="3472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ОБЗОРА	</a:t>
                      </a:r>
                      <a:r>
                        <a:rPr sz="800" b="1" spc="3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ПР</a:t>
                      </a:r>
                      <a:r>
                        <a:rPr sz="800" b="1" spc="-1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3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ОГ</a:t>
                      </a:r>
                      <a:r>
                        <a:rPr sz="800" b="1" spc="-13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НОЗ</a:t>
                      </a:r>
                      <a:endParaRPr sz="800" dirty="0">
                        <a:latin typeface="Tahoma"/>
                        <a:cs typeface="Tahoma"/>
                      </a:endParaRPr>
                    </a:p>
                  </a:txBody>
                  <a:tcPr marL="0" marR="0" marT="98425" marB="0">
                    <a:solidFill>
                      <a:srgbClr val="0F468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559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lang="ru-RU" sz="800" b="1" spc="-1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Д</a:t>
                      </a:r>
                      <a:r>
                        <a:rPr lang="ru-RU" sz="800" b="1" spc="-12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ru-RU" sz="800" b="1" spc="45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ОЛГ</a:t>
                      </a:r>
                      <a:r>
                        <a:rPr lang="ru-RU" sz="800" b="1" spc="-12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ru-RU" sz="800" b="1" spc="55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ОСРОЧ</a:t>
                      </a:r>
                      <a:r>
                        <a:rPr lang="ru-RU" sz="800" b="1" spc="3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НЫ</a:t>
                      </a:r>
                      <a:r>
                        <a:rPr lang="ru-RU" sz="800" b="1" spc="-1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Й</a:t>
                      </a:r>
                      <a:r>
                        <a:rPr lang="ru-RU" sz="800" b="1" spc="95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ru-RU" sz="800" b="1" spc="5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РЕЙТ</a:t>
                      </a:r>
                      <a:r>
                        <a:rPr lang="ru-RU" sz="800" b="1" spc="4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ИНГ </a:t>
                      </a:r>
                      <a:r>
                        <a:rPr lang="ru-RU" sz="800" b="1" spc="-5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– </a:t>
                      </a:r>
                      <a:r>
                        <a:rPr lang="ru-RU" sz="800" b="1" spc="-1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В</a:t>
                      </a:r>
                      <a:r>
                        <a:rPr lang="ru-RU" sz="800" b="1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ru-RU" sz="800" b="1" spc="55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ИНОСТ</a:t>
                      </a:r>
                      <a:r>
                        <a:rPr lang="ru-RU" sz="800" b="1" spc="6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РАННО</a:t>
                      </a:r>
                      <a:r>
                        <a:rPr lang="ru-RU" sz="800" b="1" spc="-1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Й</a:t>
                      </a:r>
                      <a:r>
                        <a:rPr lang="ru-RU" sz="800" b="1" spc="75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ru-RU" sz="800" b="1" spc="55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ВАЛЮТ</a:t>
                      </a:r>
                      <a:r>
                        <a:rPr lang="ru-RU" sz="800" b="1" spc="-1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Е</a:t>
                      </a:r>
                      <a:endParaRPr lang="ru-RU" sz="800" dirty="0">
                        <a:latin typeface="Arial"/>
                        <a:cs typeface="Arial"/>
                      </a:endParaRPr>
                    </a:p>
                  </a:txBody>
                  <a:tcPr marL="0" marR="0" marT="99060" marB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55753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800" b="1" spc="-145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Baa3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0955" marB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36004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lang="kk-KZ" sz="1000" spc="-5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18</a:t>
                      </a:r>
                      <a:r>
                        <a:rPr sz="1000" spc="-5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ru-RU" sz="1000" spc="-5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ноября </a:t>
                      </a:r>
                      <a:r>
                        <a:rPr sz="1000" spc="-1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202</a:t>
                      </a:r>
                      <a:r>
                        <a:rPr lang="ru-RU" sz="1000" spc="-1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85725" marB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100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Стабильный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85725" marB="0"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499704" y="1875463"/>
            <a:ext cx="8485505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1925" indent="-149860" algn="just">
              <a:lnSpc>
                <a:spcPct val="100000"/>
              </a:lnSpc>
              <a:spcBef>
                <a:spcPts val="105"/>
              </a:spcBef>
              <a:buClr>
                <a:srgbClr val="254074"/>
              </a:buClr>
              <a:buFont typeface="Wingdings"/>
              <a:buChar char=""/>
              <a:tabLst>
                <a:tab pos="162560" algn="l"/>
              </a:tabLst>
            </a:pPr>
            <a:r>
              <a:rPr sz="1000" b="1" dirty="0">
                <a:latin typeface="Tahoma"/>
                <a:cs typeface="Tahoma"/>
              </a:rPr>
              <a:t>Рейтинг эмитента Baa3 </a:t>
            </a:r>
            <a:r>
              <a:rPr sz="1000" b="1" spc="-5" dirty="0" err="1">
                <a:latin typeface="Tahoma"/>
                <a:cs typeface="Tahoma"/>
              </a:rPr>
              <a:t>обусловлен</a:t>
            </a:r>
            <a:r>
              <a:rPr sz="1000" b="1" spc="-5" dirty="0">
                <a:latin typeface="Tahoma"/>
                <a:cs typeface="Tahoma"/>
              </a:rPr>
              <a:t>:</a:t>
            </a:r>
            <a:r>
              <a:rPr lang="ru-RU" sz="1000" b="1" spc="-5" dirty="0">
                <a:latin typeface="Tahoma"/>
                <a:cs typeface="Tahoma"/>
              </a:rPr>
              <a:t> </a:t>
            </a:r>
            <a:r>
              <a:rPr lang="ru-RU" sz="1000" b="1" spc="5" dirty="0">
                <a:latin typeface="Tahoma"/>
                <a:cs typeface="Tahoma"/>
              </a:rPr>
              <a:t>1) положение компании как монопольного владельца инфраструктуры железнодорожного транспорта и крупнейшего поставщика транспортных услуг в Казахстане; 2) стратегическую и социальную значимость для государства; 3) растущие доходы и грузооборот; 4) постоянное внимание к укреплению своего финансового положения; 5) государственная поддержка посредством индексации тарифов, государственных субсидий и вливаний в акционерный капитал.</a:t>
            </a:r>
            <a:endParaRPr sz="1000" dirty="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9084" y="5537655"/>
            <a:ext cx="8359775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5095" marR="5080" indent="-113030" algn="just">
              <a:lnSpc>
                <a:spcPct val="100000"/>
              </a:lnSpc>
              <a:spcBef>
                <a:spcPts val="105"/>
              </a:spcBef>
              <a:buClr>
                <a:srgbClr val="254074"/>
              </a:buClr>
              <a:buFont typeface="Wingdings"/>
              <a:buChar char=""/>
              <a:tabLst>
                <a:tab pos="125730" algn="l"/>
              </a:tabLst>
            </a:pPr>
            <a:r>
              <a:rPr lang="ru-RU" sz="1000" b="1" dirty="0">
                <a:latin typeface="Tahoma"/>
                <a:cs typeface="Tahoma"/>
              </a:rPr>
              <a:t>По мнению </a:t>
            </a:r>
            <a:r>
              <a:rPr lang="en-US" sz="1000" b="1" dirty="0">
                <a:latin typeface="Tahoma"/>
                <a:cs typeface="Tahoma"/>
              </a:rPr>
              <a:t>S&amp;P </a:t>
            </a:r>
            <a:r>
              <a:rPr lang="kk-KZ" sz="1000" b="1" dirty="0">
                <a:latin typeface="Tahoma"/>
                <a:cs typeface="Tahoma"/>
              </a:rPr>
              <a:t>п</a:t>
            </a:r>
            <a:r>
              <a:rPr lang="ru-RU" sz="1000" b="1" dirty="0" err="1">
                <a:latin typeface="Tahoma"/>
                <a:cs typeface="Tahoma"/>
              </a:rPr>
              <a:t>рогноз</a:t>
            </a:r>
            <a:r>
              <a:rPr lang="ru-RU" sz="1000" b="1" dirty="0">
                <a:latin typeface="Tahoma"/>
                <a:cs typeface="Tahoma"/>
              </a:rPr>
              <a:t> «Стабильный» отражает высокую вероятность чрезвычайной государственной поддержки, значительные остатки денежных средств и ожидаемый прирост показателей, позволяющие сбалансировать высокие потребности в капитальных вложениях, умеренные колебания структуры и объемов перевозок и потенциально растущие выплаты дивидендов.</a:t>
            </a:r>
            <a:endParaRPr sz="1000" dirty="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63204" y="2743200"/>
            <a:ext cx="8422005" cy="0"/>
          </a:xfrm>
          <a:custGeom>
            <a:avLst/>
            <a:gdLst/>
            <a:ahLst/>
            <a:cxnLst/>
            <a:rect l="l" t="t" r="r" b="b"/>
            <a:pathLst>
              <a:path w="8422005">
                <a:moveTo>
                  <a:pt x="0" y="0"/>
                </a:moveTo>
                <a:lnTo>
                  <a:pt x="8421560" y="0"/>
                </a:lnTo>
              </a:path>
            </a:pathLst>
          </a:custGeom>
          <a:ln w="9525">
            <a:solidFill>
              <a:srgbClr val="3B699A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31454" y="4191000"/>
            <a:ext cx="8422005" cy="0"/>
          </a:xfrm>
          <a:custGeom>
            <a:avLst/>
            <a:gdLst/>
            <a:ahLst/>
            <a:cxnLst/>
            <a:rect l="l" t="t" r="r" b="b"/>
            <a:pathLst>
              <a:path w="8422005">
                <a:moveTo>
                  <a:pt x="0" y="0"/>
                </a:moveTo>
                <a:lnTo>
                  <a:pt x="8421560" y="0"/>
                </a:lnTo>
              </a:path>
            </a:pathLst>
          </a:custGeom>
          <a:ln w="9525">
            <a:solidFill>
              <a:srgbClr val="3B699A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80654" y="3783348"/>
            <a:ext cx="8406130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5095" marR="5080" indent="-113030" algn="just">
              <a:lnSpc>
                <a:spcPct val="100000"/>
              </a:lnSpc>
              <a:spcBef>
                <a:spcPts val="105"/>
              </a:spcBef>
              <a:buClr>
                <a:srgbClr val="254074"/>
              </a:buClr>
              <a:buFont typeface="Wingdings"/>
              <a:buChar char=""/>
              <a:tabLst>
                <a:tab pos="125730" algn="l"/>
              </a:tabLst>
            </a:pPr>
            <a:r>
              <a:rPr lang="en-US" sz="1000" b="1" spc="-5" dirty="0">
                <a:latin typeface="Tahoma"/>
                <a:cs typeface="Tahoma"/>
              </a:rPr>
              <a:t>Fitch </a:t>
            </a:r>
            <a:r>
              <a:rPr lang="ru-RU" sz="1000" b="1" spc="-5" dirty="0">
                <a:latin typeface="Tahoma"/>
                <a:cs typeface="Tahoma"/>
              </a:rPr>
              <a:t>подтверждает р</a:t>
            </a:r>
            <a:r>
              <a:rPr sz="1000" b="1" dirty="0" err="1">
                <a:latin typeface="Tahoma"/>
                <a:cs typeface="Tahoma"/>
              </a:rPr>
              <a:t>ейтинг</a:t>
            </a:r>
            <a:r>
              <a:rPr sz="1000" b="1" dirty="0">
                <a:latin typeface="Tahoma"/>
                <a:cs typeface="Tahoma"/>
              </a:rPr>
              <a:t> </a:t>
            </a:r>
            <a:r>
              <a:rPr sz="1000" b="1" spc="5" dirty="0">
                <a:latin typeface="Tahoma"/>
                <a:cs typeface="Tahoma"/>
              </a:rPr>
              <a:t>АО «НК «КТЖ»</a:t>
            </a:r>
            <a:r>
              <a:rPr lang="ru-RU" sz="1000" b="1" spc="5" dirty="0">
                <a:latin typeface="Tahoma"/>
                <a:cs typeface="Tahoma"/>
              </a:rPr>
              <a:t> «</a:t>
            </a:r>
            <a:r>
              <a:rPr lang="en-US" sz="1000" b="1" spc="5" dirty="0">
                <a:latin typeface="Tahoma"/>
                <a:cs typeface="Tahoma"/>
              </a:rPr>
              <a:t>BBB-</a:t>
            </a:r>
            <a:r>
              <a:rPr lang="ru-RU" sz="1000" b="1" spc="5" dirty="0">
                <a:latin typeface="Tahoma"/>
                <a:cs typeface="Tahoma"/>
              </a:rPr>
              <a:t>», прогноз «Стабильный», что отражает их оценку степени связи АО «НК «КТЖ» с государством. </a:t>
            </a:r>
            <a:endParaRPr sz="1000" dirty="0">
              <a:latin typeface="Tahoma"/>
              <a:cs typeface="Tahoma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306092"/>
              </p:ext>
            </p:extLst>
          </p:nvPr>
        </p:nvGraphicFramePr>
        <p:xfrm>
          <a:off x="531454" y="3149307"/>
          <a:ext cx="8438190" cy="6326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15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7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0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656">
                <a:tc gridSpan="4">
                  <a:txBody>
                    <a:bodyPr/>
                    <a:lstStyle/>
                    <a:p>
                      <a:pPr marL="4170679">
                        <a:lnSpc>
                          <a:spcPct val="100000"/>
                        </a:lnSpc>
                        <a:spcBef>
                          <a:spcPts val="455"/>
                        </a:spcBef>
                        <a:tabLst>
                          <a:tab pos="5857875" algn="l"/>
                          <a:tab pos="7490459" algn="l"/>
                        </a:tabLst>
                      </a:pPr>
                      <a:r>
                        <a:rPr sz="800" b="1" spc="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КРЕДИТНЫ</a:t>
                      </a:r>
                      <a:r>
                        <a:rPr sz="800" b="1" spc="-13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Й </a:t>
                      </a:r>
                      <a:r>
                        <a:rPr sz="800" b="1" spc="6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5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РЕЙТИНГ	</a:t>
                      </a:r>
                      <a:r>
                        <a:rPr sz="1200" b="1" spc="7" baseline="3472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ДАТА </a:t>
                      </a:r>
                      <a:r>
                        <a:rPr sz="1200" b="1" spc="150" baseline="3472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200" b="1" spc="15" baseline="3472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ОБЗОРА	</a:t>
                      </a:r>
                      <a:r>
                        <a:rPr sz="800" b="1" spc="3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ПР</a:t>
                      </a:r>
                      <a:r>
                        <a:rPr sz="800" b="1" spc="-13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3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ОГ</a:t>
                      </a:r>
                      <a:r>
                        <a:rPr sz="800" b="1" spc="-13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НОЗ</a:t>
                      </a:r>
                      <a:endParaRPr sz="800" dirty="0">
                        <a:latin typeface="Tahoma"/>
                        <a:cs typeface="Tahoma"/>
                      </a:endParaRPr>
                    </a:p>
                  </a:txBody>
                  <a:tcPr marL="0" marR="0" marT="57785" marB="0"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F468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6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800" dirty="0">
                        <a:latin typeface="Times New Roman"/>
                        <a:cs typeface="Times New Roman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lang="ru-RU" sz="800" b="1" spc="-1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Д</a:t>
                      </a:r>
                      <a:r>
                        <a:rPr lang="ru-RU" sz="800" b="1" spc="-12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ru-RU" sz="800" b="1" spc="45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ОЛГ</a:t>
                      </a:r>
                      <a:r>
                        <a:rPr lang="ru-RU" sz="800" b="1" spc="-12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ru-RU" sz="800" b="1" spc="55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ОСРОЧ</a:t>
                      </a:r>
                      <a:r>
                        <a:rPr lang="ru-RU" sz="800" b="1" spc="3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НЫ</a:t>
                      </a:r>
                      <a:r>
                        <a:rPr lang="ru-RU" sz="800" b="1" spc="-1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Й</a:t>
                      </a:r>
                      <a:r>
                        <a:rPr lang="ru-RU" sz="800" b="1" spc="95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ru-RU" sz="800" b="1" spc="5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РЕЙТ</a:t>
                      </a:r>
                      <a:r>
                        <a:rPr lang="ru-RU" sz="800" b="1" spc="4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ИНГ </a:t>
                      </a:r>
                      <a:r>
                        <a:rPr lang="ru-RU" sz="800" b="1" spc="-5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– </a:t>
                      </a:r>
                      <a:r>
                        <a:rPr lang="ru-RU" sz="800" b="1" spc="-1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В</a:t>
                      </a:r>
                      <a:r>
                        <a:rPr lang="ru-RU" sz="800" b="1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ru-RU" sz="800" b="1" spc="55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ИНОСТ</a:t>
                      </a:r>
                      <a:r>
                        <a:rPr lang="ru-RU" sz="800" b="1" spc="6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РАННО</a:t>
                      </a:r>
                      <a:r>
                        <a:rPr lang="ru-RU" sz="800" b="1" spc="-1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Й</a:t>
                      </a:r>
                      <a:r>
                        <a:rPr lang="ru-RU" sz="800" b="1" spc="75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ru-RU" sz="800" b="1" spc="55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ВАЛЮТ</a:t>
                      </a:r>
                      <a:r>
                        <a:rPr lang="ru-RU" sz="800" b="1" spc="-1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Е</a:t>
                      </a:r>
                      <a:endParaRPr lang="ru-RU" sz="800" dirty="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T w="76200">
                      <a:solidFill>
                        <a:srgbClr val="FFFFFF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4546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800" b="1" spc="-114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ВBB-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50165" marB="0">
                    <a:lnT w="76200">
                      <a:solidFill>
                        <a:srgbClr val="FFFFFF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56870">
                        <a:lnSpc>
                          <a:spcPts val="1025"/>
                        </a:lnSpc>
                      </a:pPr>
                      <a:r>
                        <a:rPr lang="ru-RU" sz="1000" spc="-5" dirty="0">
                          <a:solidFill>
                            <a:srgbClr val="6C6D7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r>
                        <a:rPr sz="1000" spc="-5" dirty="0">
                          <a:solidFill>
                            <a:srgbClr val="6C6D7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000" spc="-5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декабря</a:t>
                      </a:r>
                      <a:r>
                        <a:rPr lang="kk-KZ" sz="1000" spc="-3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kk-KZ" sz="1000" spc="-10" dirty="0">
                          <a:solidFill>
                            <a:srgbClr val="6C6D70"/>
                          </a:solidFill>
                          <a:latin typeface="Arial"/>
                          <a:cs typeface="Arial"/>
                        </a:rPr>
                        <a:t>2022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76200">
                      <a:solidFill>
                        <a:srgbClr val="FFFFFF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98450">
                        <a:lnSpc>
                          <a:spcPts val="1025"/>
                        </a:lnSpc>
                      </a:pPr>
                      <a:r>
                        <a:rPr sz="1000" dirty="0">
                          <a:solidFill>
                            <a:srgbClr val="6C6D7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Стабильный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T w="76200">
                      <a:solidFill>
                        <a:srgbClr val="FFFFFF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5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165" marB="0"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356870">
                        <a:lnSpc>
                          <a:spcPts val="1025"/>
                        </a:lnSpc>
                      </a:pP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rgbClr val="F1F1F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98450">
                        <a:lnSpc>
                          <a:spcPts val="1025"/>
                        </a:lnSpc>
                      </a:pP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536231" y="6248400"/>
            <a:ext cx="8422005" cy="0"/>
          </a:xfrm>
          <a:custGeom>
            <a:avLst/>
            <a:gdLst/>
            <a:ahLst/>
            <a:cxnLst/>
            <a:rect l="l" t="t" r="r" b="b"/>
            <a:pathLst>
              <a:path w="8422005">
                <a:moveTo>
                  <a:pt x="0" y="0"/>
                </a:moveTo>
                <a:lnTo>
                  <a:pt x="8421560" y="0"/>
                </a:lnTo>
              </a:path>
            </a:pathLst>
          </a:custGeom>
          <a:ln w="9525">
            <a:solidFill>
              <a:srgbClr val="3B699A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Source: </a:t>
            </a:r>
            <a:r>
              <a:rPr spc="-5" dirty="0"/>
              <a:t>Rating </a:t>
            </a:r>
            <a:r>
              <a:rPr dirty="0"/>
              <a:t>agency </a:t>
            </a:r>
            <a:r>
              <a:rPr spc="-5" dirty="0"/>
              <a:t>press</a:t>
            </a:r>
            <a:r>
              <a:rPr spc="-70" dirty="0"/>
              <a:t> </a:t>
            </a:r>
            <a:r>
              <a:rPr spc="-5" dirty="0"/>
              <a:t>releases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</TotalTime>
  <Words>223</Words>
  <Application>Microsoft Office PowerPoint</Application>
  <PresentationFormat>Лист A4 (210x297 мм)</PresentationFormat>
  <Paragraphs>23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Tahoma</vt:lpstr>
      <vt:lpstr>Times New Roman</vt:lpstr>
      <vt:lpstr>Wingdings</vt:lpstr>
      <vt:lpstr>Office Theme</vt:lpstr>
      <vt:lpstr>МЕЖДУНАРОДНЫЕ КРЕДИТНЫЕ РЕЙТИНГИ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KTZ Investor presentation</dc:title>
  <dc:creator>Rukavishnikov, Yury</dc:creator>
  <cp:lastModifiedBy>Диас Аскарулы</cp:lastModifiedBy>
  <cp:revision>23</cp:revision>
  <dcterms:created xsi:type="dcterms:W3CDTF">2021-07-21T06:42:18Z</dcterms:created>
  <dcterms:modified xsi:type="dcterms:W3CDTF">2023-03-14T06:28:17Z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2020-12-22T00:00:00Z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2021-07-21T00:00:00Z</vt:filetime>
  </property>
</Properties>
</file>